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19C756-DBDB-4FF6-A15C-55AD35C43664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D5B2A84-10F0-4E58-B65B-22954943CC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 fontScale="90000"/>
          </a:bodyPr>
          <a:lstStyle/>
          <a:p>
            <a:r>
              <a:rPr lang="ru-RU" dirty="0"/>
              <a:t>Учимся </a:t>
            </a:r>
            <a:r>
              <a:rPr lang="ru-RU" dirty="0" smtClean="0"/>
              <a:t>читать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300" dirty="0"/>
              <a:t>Сборник заданий и упражнений по выработке навыка смыслового  чтения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4221088"/>
            <a:ext cx="4784576" cy="2016224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Автор: Устьянцева  О.О., </a:t>
            </a:r>
            <a:endParaRPr lang="ru-RU" dirty="0"/>
          </a:p>
          <a:p>
            <a:pPr algn="r"/>
            <a:r>
              <a:rPr lang="ru-RU" dirty="0" smtClean="0"/>
              <a:t>учитель                   </a:t>
            </a:r>
          </a:p>
          <a:p>
            <a:pPr algn="r"/>
            <a:r>
              <a:rPr lang="ru-RU" dirty="0" smtClean="0"/>
              <a:t>Екатеринбургская школа – интернат №6      </a:t>
            </a:r>
          </a:p>
          <a:p>
            <a:pPr algn="r"/>
            <a:r>
              <a:rPr lang="ru-RU" dirty="0" smtClean="0"/>
              <a:t>г.Екатеринбург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25000" lnSpcReduction="20000"/>
          </a:bodyPr>
          <a:lstStyle/>
          <a:p>
            <a:r>
              <a:rPr lang="ru-RU" sz="6000" b="1" dirty="0" smtClean="0"/>
              <a:t>Звуки </a:t>
            </a:r>
            <a:r>
              <a:rPr lang="ru-RU" sz="6000" b="1" dirty="0"/>
              <a:t>[ </a:t>
            </a:r>
            <a:r>
              <a:rPr lang="en-US" sz="6000" b="1" dirty="0"/>
              <a:t>c</a:t>
            </a:r>
            <a:r>
              <a:rPr lang="ru-RU" sz="6000" b="1" dirty="0"/>
              <a:t>- </a:t>
            </a:r>
            <a:r>
              <a:rPr lang="en-US" sz="6000" b="1" dirty="0"/>
              <a:t>c</a:t>
            </a:r>
            <a:r>
              <a:rPr lang="ru-RU" sz="6000" b="1" dirty="0"/>
              <a:t> `]. Буква с</a:t>
            </a:r>
            <a:r>
              <a:rPr lang="ru-RU" sz="6000" b="1" dirty="0" smtClean="0"/>
              <a:t>.                                              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</a:t>
            </a:r>
            <a:r>
              <a:rPr lang="en-US" sz="6000" b="1" dirty="0" smtClean="0"/>
              <a:t>4</a:t>
            </a:r>
            <a:endParaRPr lang="ru-RU" sz="6000" dirty="0"/>
          </a:p>
          <a:p>
            <a:r>
              <a:rPr lang="ru-RU" sz="6000" b="1" dirty="0"/>
              <a:t>Звуки [ </a:t>
            </a:r>
            <a:r>
              <a:rPr lang="ru-RU" sz="6000" b="1" dirty="0" err="1"/>
              <a:t>з</a:t>
            </a:r>
            <a:r>
              <a:rPr lang="ru-RU" sz="6000" b="1" dirty="0"/>
              <a:t> - </a:t>
            </a:r>
            <a:r>
              <a:rPr lang="ru-RU" sz="6000" b="1" dirty="0" err="1"/>
              <a:t>з</a:t>
            </a:r>
            <a:r>
              <a:rPr lang="ru-RU" sz="6000" b="1" dirty="0"/>
              <a:t> `]. Буква </a:t>
            </a:r>
            <a:r>
              <a:rPr lang="ru-RU" sz="6000" b="1" dirty="0" err="1"/>
              <a:t>з</a:t>
            </a:r>
            <a:r>
              <a:rPr lang="ru-RU" sz="6000" b="1" dirty="0" smtClean="0"/>
              <a:t>.                                                                             </a:t>
            </a:r>
            <a:r>
              <a:rPr lang="en-US" sz="6000" b="1" dirty="0" smtClean="0"/>
              <a:t>14</a:t>
            </a:r>
            <a:endParaRPr lang="ru-RU" sz="6000" dirty="0"/>
          </a:p>
          <a:p>
            <a:r>
              <a:rPr lang="ru-RU" sz="6000" b="1" dirty="0"/>
              <a:t>Звуки [ </a:t>
            </a:r>
            <a:r>
              <a:rPr lang="en-US" sz="6000" b="1" dirty="0"/>
              <a:t>c</a:t>
            </a:r>
            <a:r>
              <a:rPr lang="ru-RU" sz="6000" b="1" dirty="0"/>
              <a:t>- </a:t>
            </a:r>
            <a:r>
              <a:rPr lang="ru-RU" sz="6000" b="1" dirty="0" err="1"/>
              <a:t>з</a:t>
            </a:r>
            <a:r>
              <a:rPr lang="ru-RU" sz="6000" b="1" dirty="0"/>
              <a:t>]. Буквы </a:t>
            </a:r>
            <a:r>
              <a:rPr lang="ru-RU" sz="6000" b="1" dirty="0" err="1"/>
              <a:t>с-з</a:t>
            </a:r>
            <a:r>
              <a:rPr lang="ru-RU" sz="6000" b="1" dirty="0" smtClean="0"/>
              <a:t>.                                       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</a:t>
            </a:r>
            <a:r>
              <a:rPr lang="en-US" sz="6000" b="1" dirty="0" smtClean="0"/>
              <a:t>20</a:t>
            </a:r>
            <a:endParaRPr lang="ru-RU" sz="6000" dirty="0"/>
          </a:p>
          <a:p>
            <a:r>
              <a:rPr lang="ru-RU" sz="6000" b="1" dirty="0"/>
              <a:t>Звук [</a:t>
            </a:r>
            <a:r>
              <a:rPr lang="ru-RU" sz="6000" b="1" dirty="0" err="1"/>
              <a:t>ш</a:t>
            </a:r>
            <a:r>
              <a:rPr lang="ru-RU" sz="6000" b="1" dirty="0"/>
              <a:t>]. Буква </a:t>
            </a:r>
            <a:r>
              <a:rPr lang="ru-RU" sz="6000" b="1" dirty="0" err="1"/>
              <a:t>ш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                </a:t>
            </a:r>
            <a:r>
              <a:rPr lang="en-US" sz="6000" b="1" dirty="0" smtClean="0"/>
              <a:t>25</a:t>
            </a:r>
            <a:endParaRPr lang="ru-RU" sz="6000" dirty="0"/>
          </a:p>
          <a:p>
            <a:r>
              <a:rPr lang="ru-RU" sz="6000" b="1" dirty="0"/>
              <a:t>Звуки [ </a:t>
            </a:r>
            <a:r>
              <a:rPr lang="en-US" sz="6000" b="1" dirty="0"/>
              <a:t>c</a:t>
            </a:r>
            <a:r>
              <a:rPr lang="ru-RU" sz="6000" b="1" dirty="0"/>
              <a:t>- </a:t>
            </a:r>
            <a:r>
              <a:rPr lang="ru-RU" sz="6000" b="1" dirty="0" err="1"/>
              <a:t>ш</a:t>
            </a:r>
            <a:r>
              <a:rPr lang="ru-RU" sz="6000" b="1" dirty="0"/>
              <a:t>]. Буквы с - </a:t>
            </a:r>
            <a:r>
              <a:rPr lang="ru-RU" sz="6000" b="1" dirty="0" err="1"/>
              <a:t>ш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</a:t>
            </a:r>
            <a:r>
              <a:rPr lang="en-US" sz="6000" b="1" dirty="0" smtClean="0"/>
              <a:t>31</a:t>
            </a:r>
            <a:endParaRPr lang="ru-RU" sz="6000" dirty="0"/>
          </a:p>
          <a:p>
            <a:r>
              <a:rPr lang="ru-RU" sz="6000" b="1" dirty="0"/>
              <a:t>Звук [ж]. Буква  ж.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                </a:t>
            </a:r>
            <a:r>
              <a:rPr lang="en-US" sz="6000" b="1" dirty="0" smtClean="0"/>
              <a:t>40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з</a:t>
            </a:r>
            <a:r>
              <a:rPr lang="ru-RU" sz="6000" b="1" dirty="0"/>
              <a:t> - ж].  Буквы </a:t>
            </a:r>
            <a:r>
              <a:rPr lang="ru-RU" sz="6000" b="1" dirty="0" err="1"/>
              <a:t>з</a:t>
            </a:r>
            <a:r>
              <a:rPr lang="ru-RU" sz="6000" b="1" dirty="0"/>
              <a:t> - ж.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</a:t>
            </a:r>
            <a:r>
              <a:rPr lang="en-US" sz="6000" b="1" dirty="0" smtClean="0"/>
              <a:t>46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ш</a:t>
            </a:r>
            <a:r>
              <a:rPr lang="ru-RU" sz="6000" b="1" dirty="0"/>
              <a:t> - ж]. Буквы  </a:t>
            </a:r>
            <a:r>
              <a:rPr lang="ru-RU" sz="6000" b="1" dirty="0" err="1"/>
              <a:t>ш-ж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</a:t>
            </a:r>
            <a:r>
              <a:rPr lang="en-US" sz="6000" b="1" dirty="0" smtClean="0"/>
              <a:t>48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en-US" sz="6000" b="1" dirty="0"/>
              <a:t>c</a:t>
            </a:r>
            <a:r>
              <a:rPr lang="ru-RU" sz="6000" b="1" dirty="0"/>
              <a:t> - </a:t>
            </a:r>
            <a:r>
              <a:rPr lang="en-US" sz="6000" b="1" dirty="0"/>
              <a:t>c</a:t>
            </a:r>
            <a:r>
              <a:rPr lang="ru-RU" sz="6000" b="1" dirty="0"/>
              <a:t> `- </a:t>
            </a:r>
            <a:r>
              <a:rPr lang="ru-RU" sz="6000" b="1" dirty="0" err="1"/>
              <a:t>з</a:t>
            </a:r>
            <a:r>
              <a:rPr lang="ru-RU" sz="6000" b="1" dirty="0"/>
              <a:t> - </a:t>
            </a:r>
            <a:r>
              <a:rPr lang="ru-RU" sz="6000" b="1" dirty="0" err="1"/>
              <a:t>з</a:t>
            </a:r>
            <a:r>
              <a:rPr lang="ru-RU" sz="6000" b="1" dirty="0"/>
              <a:t>`- </a:t>
            </a:r>
            <a:r>
              <a:rPr lang="ru-RU" sz="6000" b="1" dirty="0" err="1"/>
              <a:t>ш</a:t>
            </a:r>
            <a:r>
              <a:rPr lang="ru-RU" sz="6000" b="1" dirty="0"/>
              <a:t> - ж]. Буквы с, </a:t>
            </a:r>
            <a:r>
              <a:rPr lang="ru-RU" sz="6000" b="1" dirty="0" err="1"/>
              <a:t>з</a:t>
            </a:r>
            <a:r>
              <a:rPr lang="ru-RU" sz="6000" b="1" dirty="0"/>
              <a:t>, </a:t>
            </a:r>
            <a:r>
              <a:rPr lang="ru-RU" sz="6000" b="1" dirty="0" err="1"/>
              <a:t>ш</a:t>
            </a:r>
            <a:r>
              <a:rPr lang="ru-RU" sz="6000" b="1" dirty="0"/>
              <a:t>, ж.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</a:t>
            </a:r>
            <a:r>
              <a:rPr lang="en-US" sz="6000" b="1" dirty="0" smtClean="0"/>
              <a:t>51</a:t>
            </a:r>
            <a:endParaRPr lang="ru-RU" sz="6000" dirty="0"/>
          </a:p>
          <a:p>
            <a:r>
              <a:rPr lang="ru-RU" sz="6000" b="1" dirty="0"/>
              <a:t>Звук [</a:t>
            </a:r>
            <a:r>
              <a:rPr lang="ru-RU" sz="6000" b="1" dirty="0" err="1"/>
              <a:t>ц</a:t>
            </a:r>
            <a:r>
              <a:rPr lang="ru-RU" sz="6000" b="1" dirty="0"/>
              <a:t>]. Буква </a:t>
            </a:r>
            <a:r>
              <a:rPr lang="ru-RU" sz="6000" b="1" dirty="0" err="1"/>
              <a:t>ц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                  </a:t>
            </a:r>
            <a:r>
              <a:rPr lang="en-US" sz="6000" b="1" dirty="0" smtClean="0"/>
              <a:t>62</a:t>
            </a:r>
            <a:endParaRPr lang="ru-RU" sz="6000" dirty="0"/>
          </a:p>
          <a:p>
            <a:r>
              <a:rPr lang="ru-RU" sz="6000" b="1" dirty="0"/>
              <a:t>Звуки [с - </a:t>
            </a:r>
            <a:r>
              <a:rPr lang="ru-RU" sz="6000" b="1" dirty="0" err="1"/>
              <a:t>ц</a:t>
            </a:r>
            <a:r>
              <a:rPr lang="ru-RU" sz="6000" b="1" dirty="0"/>
              <a:t>]. Буквы с - </a:t>
            </a:r>
            <a:r>
              <a:rPr lang="ru-RU" sz="6000" b="1" dirty="0" err="1"/>
              <a:t>ц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</a:t>
            </a:r>
            <a:r>
              <a:rPr lang="en-US" sz="6000" b="1" dirty="0" smtClean="0"/>
              <a:t>65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ц</a:t>
            </a:r>
            <a:r>
              <a:rPr lang="ru-RU" sz="6000" b="1" dirty="0"/>
              <a:t> – т`]. Буквы </a:t>
            </a:r>
            <a:r>
              <a:rPr lang="ru-RU" sz="6000" b="1" dirty="0" err="1"/>
              <a:t>ц</a:t>
            </a:r>
            <a:r>
              <a:rPr lang="ru-RU" sz="6000" b="1" dirty="0"/>
              <a:t> - т.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</a:t>
            </a:r>
            <a:r>
              <a:rPr lang="en-US" sz="6000" b="1" dirty="0" smtClean="0"/>
              <a:t>70</a:t>
            </a:r>
            <a:endParaRPr lang="ru-RU" sz="6000" dirty="0"/>
          </a:p>
          <a:p>
            <a:r>
              <a:rPr lang="ru-RU" sz="6000" b="1" dirty="0"/>
              <a:t>Звуки [с –</a:t>
            </a:r>
            <a:r>
              <a:rPr lang="ru-RU" sz="6000" b="1" dirty="0" err="1"/>
              <a:t>ц</a:t>
            </a:r>
            <a:r>
              <a:rPr lang="ru-RU" sz="6000" b="1" dirty="0"/>
              <a:t> -  т`]. Буквы с , </a:t>
            </a:r>
            <a:r>
              <a:rPr lang="ru-RU" sz="6000" b="1" dirty="0" err="1"/>
              <a:t>ц</a:t>
            </a:r>
            <a:r>
              <a:rPr lang="ru-RU" sz="6000" b="1" dirty="0"/>
              <a:t>,  т</a:t>
            </a:r>
            <a:r>
              <a:rPr lang="ru-RU" sz="6000" b="1" dirty="0" smtClean="0"/>
              <a:t>.                           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</a:t>
            </a:r>
            <a:r>
              <a:rPr lang="en-US" sz="6000" b="1" dirty="0" smtClean="0"/>
              <a:t>72</a:t>
            </a:r>
            <a:endParaRPr lang="ru-RU" sz="6000" dirty="0"/>
          </a:p>
          <a:p>
            <a:r>
              <a:rPr lang="ru-RU" sz="6000" b="1" dirty="0"/>
              <a:t>Звуки [ч`- с`]. Буквы ч - с.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79</a:t>
            </a:r>
            <a:endParaRPr lang="ru-RU" sz="6000" dirty="0"/>
          </a:p>
          <a:p>
            <a:r>
              <a:rPr lang="ru-RU" sz="6000" b="1" dirty="0"/>
              <a:t>Звуки [ч`- т`]. Буквы ч - т.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82</a:t>
            </a:r>
            <a:endParaRPr lang="ru-RU" sz="6000" dirty="0"/>
          </a:p>
          <a:p>
            <a:r>
              <a:rPr lang="ru-RU" sz="6000" b="1" dirty="0"/>
              <a:t>Звуки [ч`- </a:t>
            </a:r>
            <a:r>
              <a:rPr lang="ru-RU" sz="6000" b="1" dirty="0" err="1"/>
              <a:t>ц</a:t>
            </a:r>
            <a:r>
              <a:rPr lang="ru-RU" sz="6000" b="1" dirty="0"/>
              <a:t>]. Буквы ч - </a:t>
            </a:r>
            <a:r>
              <a:rPr lang="ru-RU" sz="6000" b="1" dirty="0" err="1"/>
              <a:t>ц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85</a:t>
            </a:r>
            <a:endParaRPr lang="ru-RU" sz="6000" dirty="0"/>
          </a:p>
          <a:p>
            <a:r>
              <a:rPr lang="ru-RU" sz="6000" b="1" dirty="0"/>
              <a:t>Звук [</a:t>
            </a:r>
            <a:r>
              <a:rPr lang="ru-RU" sz="6000" b="1" dirty="0" err="1"/>
              <a:t>щ</a:t>
            </a:r>
            <a:r>
              <a:rPr lang="ru-RU" sz="6000" b="1" dirty="0"/>
              <a:t>`]. </a:t>
            </a:r>
            <a:r>
              <a:rPr lang="ru-RU" sz="6000" b="1" dirty="0" smtClean="0"/>
              <a:t>Буква </a:t>
            </a:r>
            <a:r>
              <a:rPr lang="ru-RU" sz="6000" b="1" dirty="0" err="1"/>
              <a:t>щ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                   </a:t>
            </a:r>
            <a:r>
              <a:rPr lang="en-US" sz="6000" b="1" dirty="0" smtClean="0"/>
              <a:t>88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щ</a:t>
            </a:r>
            <a:r>
              <a:rPr lang="ru-RU" sz="6000" b="1" dirty="0"/>
              <a:t>`- с`]. Буквы </a:t>
            </a:r>
            <a:r>
              <a:rPr lang="ru-RU" sz="6000" b="1" dirty="0" err="1"/>
              <a:t>щ</a:t>
            </a:r>
            <a:r>
              <a:rPr lang="ru-RU" sz="6000" b="1" dirty="0"/>
              <a:t> - с.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91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щ</a:t>
            </a:r>
            <a:r>
              <a:rPr lang="ru-RU" sz="6000" b="1" dirty="0"/>
              <a:t>`- ч`]. Буквы </a:t>
            </a:r>
            <a:r>
              <a:rPr lang="ru-RU" sz="6000" b="1" dirty="0" err="1"/>
              <a:t>щ</a:t>
            </a:r>
            <a:r>
              <a:rPr lang="ru-RU" sz="6000" b="1" dirty="0"/>
              <a:t> - ч.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95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щ</a:t>
            </a:r>
            <a:r>
              <a:rPr lang="ru-RU" sz="6000" b="1" dirty="0"/>
              <a:t>`- </a:t>
            </a:r>
            <a:r>
              <a:rPr lang="ru-RU" sz="6000" b="1" dirty="0" err="1"/>
              <a:t>ш</a:t>
            </a:r>
            <a:r>
              <a:rPr lang="ru-RU" sz="6000" b="1" dirty="0"/>
              <a:t>]. Буквы </a:t>
            </a:r>
            <a:r>
              <a:rPr lang="ru-RU" sz="6000" b="1" dirty="0" err="1"/>
              <a:t>щ</a:t>
            </a:r>
            <a:r>
              <a:rPr lang="ru-RU" sz="6000" b="1" dirty="0"/>
              <a:t> - </a:t>
            </a:r>
            <a:r>
              <a:rPr lang="ru-RU" sz="6000" b="1" dirty="0" err="1"/>
              <a:t>ш</a:t>
            </a:r>
            <a:r>
              <a:rPr lang="ru-RU" sz="6000" b="1" dirty="0"/>
              <a:t>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</a:t>
            </a:r>
            <a:r>
              <a:rPr lang="en-US" sz="6000" b="1" dirty="0" smtClean="0"/>
              <a:t>99</a:t>
            </a:r>
            <a:endParaRPr lang="ru-RU" sz="6000" dirty="0"/>
          </a:p>
          <a:p>
            <a:r>
              <a:rPr lang="ru-RU" sz="6000" b="1" dirty="0"/>
              <a:t>Звуки [с, с`, </a:t>
            </a:r>
            <a:r>
              <a:rPr lang="ru-RU" sz="6000" b="1" dirty="0" err="1"/>
              <a:t>з</a:t>
            </a:r>
            <a:r>
              <a:rPr lang="ru-RU" sz="6000" b="1" dirty="0"/>
              <a:t>, </a:t>
            </a:r>
            <a:r>
              <a:rPr lang="ru-RU" sz="6000" b="1" dirty="0" err="1"/>
              <a:t>з</a:t>
            </a:r>
            <a:r>
              <a:rPr lang="ru-RU" sz="6000" b="1" dirty="0"/>
              <a:t>`, </a:t>
            </a:r>
            <a:r>
              <a:rPr lang="ru-RU" sz="6000" b="1" dirty="0" err="1"/>
              <a:t>ц</a:t>
            </a:r>
            <a:r>
              <a:rPr lang="ru-RU" sz="6000" b="1" dirty="0"/>
              <a:t>, ж, ч`, </a:t>
            </a:r>
            <a:r>
              <a:rPr lang="ru-RU" sz="6000" b="1" dirty="0" err="1"/>
              <a:t>щ</a:t>
            </a:r>
            <a:r>
              <a:rPr lang="ru-RU" sz="6000" b="1" dirty="0"/>
              <a:t>`, </a:t>
            </a:r>
            <a:r>
              <a:rPr lang="ru-RU" sz="6000" b="1" dirty="0" err="1"/>
              <a:t>ш</a:t>
            </a:r>
            <a:r>
              <a:rPr lang="ru-RU" sz="6000" b="1" dirty="0"/>
              <a:t>]. Буквы с, </a:t>
            </a:r>
            <a:r>
              <a:rPr lang="ru-RU" sz="6000" b="1" dirty="0" err="1"/>
              <a:t>з</a:t>
            </a:r>
            <a:r>
              <a:rPr lang="ru-RU" sz="6000" b="1" dirty="0"/>
              <a:t>, </a:t>
            </a:r>
            <a:r>
              <a:rPr lang="ru-RU" sz="6000" b="1" dirty="0" err="1"/>
              <a:t>ц</a:t>
            </a:r>
            <a:r>
              <a:rPr lang="ru-RU" sz="6000" b="1" dirty="0"/>
              <a:t>, ж, ч, </a:t>
            </a:r>
            <a:r>
              <a:rPr lang="ru-RU" sz="6000" b="1" dirty="0" err="1"/>
              <a:t>щ</a:t>
            </a:r>
            <a:r>
              <a:rPr lang="ru-RU" sz="6000" b="1" dirty="0"/>
              <a:t>, </a:t>
            </a:r>
            <a:r>
              <a:rPr lang="ru-RU" sz="6000" b="1" dirty="0" err="1"/>
              <a:t>ш</a:t>
            </a:r>
            <a:r>
              <a:rPr lang="ru-RU" sz="6000" b="1" dirty="0"/>
              <a:t>.</a:t>
            </a:r>
            <a:r>
              <a:rPr lang="en-US" sz="6000" b="1" dirty="0"/>
              <a:t>	104</a:t>
            </a:r>
            <a:endParaRPr lang="ru-RU" sz="6000" dirty="0"/>
          </a:p>
          <a:p>
            <a:r>
              <a:rPr lang="ru-RU" sz="6000" b="1" dirty="0"/>
              <a:t>Звуки [ л - </a:t>
            </a:r>
            <a:r>
              <a:rPr lang="ru-RU" sz="6000" b="1" dirty="0" err="1"/>
              <a:t>л</a:t>
            </a:r>
            <a:r>
              <a:rPr lang="ru-RU" sz="6000" b="1" dirty="0"/>
              <a:t>`]. Буква л.</a:t>
            </a:r>
            <a:r>
              <a:rPr lang="en-US" sz="6000" b="1" dirty="0"/>
              <a:t>	</a:t>
            </a:r>
            <a:r>
              <a:rPr lang="ru-RU" sz="6000" b="1" dirty="0" smtClean="0"/>
              <a:t>                                                                             </a:t>
            </a:r>
            <a:r>
              <a:rPr lang="en-US" sz="6000" b="1" dirty="0" smtClean="0"/>
              <a:t>109</a:t>
            </a:r>
            <a:endParaRPr lang="ru-RU" sz="6000" dirty="0"/>
          </a:p>
          <a:p>
            <a:r>
              <a:rPr lang="ru-RU" sz="6000" b="1" dirty="0"/>
              <a:t>Звуки [</a:t>
            </a:r>
            <a:r>
              <a:rPr lang="ru-RU" sz="6000" b="1" dirty="0" err="1"/>
              <a:t>р</a:t>
            </a:r>
            <a:r>
              <a:rPr lang="ru-RU" sz="6000" b="1" dirty="0"/>
              <a:t>, </a:t>
            </a:r>
            <a:r>
              <a:rPr lang="ru-RU" sz="6000" b="1" dirty="0" err="1"/>
              <a:t>р</a:t>
            </a:r>
            <a:r>
              <a:rPr lang="ru-RU" sz="6000" b="1" dirty="0"/>
              <a:t>` ]. Буква р</a:t>
            </a:r>
            <a:r>
              <a:rPr lang="ru-RU" sz="6000" b="1" dirty="0" smtClean="0"/>
              <a:t>.                                                             </a:t>
            </a:r>
            <a:r>
              <a:rPr lang="en-US" sz="6000" b="1" dirty="0"/>
              <a:t>	</a:t>
            </a:r>
            <a:r>
              <a:rPr lang="en-US" sz="6000" b="1" dirty="0" smtClean="0"/>
              <a:t>137</a:t>
            </a:r>
            <a:endParaRPr lang="ru-RU" sz="6000" dirty="0" smtClean="0"/>
          </a:p>
          <a:p>
            <a:r>
              <a:rPr lang="ru-RU" sz="6000" b="1" dirty="0" smtClean="0"/>
              <a:t>Звуки [л -л` - </a:t>
            </a:r>
            <a:r>
              <a:rPr lang="ru-RU" sz="6000" b="1" dirty="0" err="1" smtClean="0"/>
              <a:t>р</a:t>
            </a:r>
            <a:r>
              <a:rPr lang="ru-RU" sz="6000" b="1" dirty="0" smtClean="0"/>
              <a:t> -</a:t>
            </a:r>
            <a:r>
              <a:rPr lang="ru-RU" sz="6000" b="1" dirty="0" err="1" smtClean="0"/>
              <a:t>р</a:t>
            </a:r>
            <a:r>
              <a:rPr lang="ru-RU" sz="6000" b="1" dirty="0" smtClean="0"/>
              <a:t>`]. Буквы л – р.</a:t>
            </a:r>
            <a:r>
              <a:rPr lang="en-US" sz="6000" b="1" dirty="0" smtClean="0"/>
              <a:t>	</a:t>
            </a:r>
            <a:r>
              <a:rPr lang="ru-RU" sz="6000" b="1" dirty="0" smtClean="0"/>
              <a:t>                                                          </a:t>
            </a:r>
            <a:r>
              <a:rPr lang="en-US" sz="6000" b="1" dirty="0" smtClean="0"/>
              <a:t>156</a:t>
            </a:r>
            <a:endParaRPr lang="ru-RU" sz="6000" dirty="0" smtClean="0"/>
          </a:p>
          <a:p>
            <a:r>
              <a:rPr lang="ru-RU" sz="4600" b="1" dirty="0"/>
              <a:t> </a:t>
            </a:r>
            <a:endParaRPr lang="ru-RU" sz="4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92696"/>
            <a:ext cx="8382000" cy="1152128"/>
          </a:xfrm>
        </p:spPr>
        <p:txBody>
          <a:bodyPr>
            <a:noAutofit/>
          </a:bodyPr>
          <a:lstStyle/>
          <a:p>
            <a:pPr lvl="0"/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Чтение </a:t>
            </a:r>
            <a:r>
              <a:rPr lang="ru-RU" sz="3500" dirty="0"/>
              <a:t>слов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000" dirty="0" smtClean="0"/>
              <a:t>(</a:t>
            </a:r>
            <a:r>
              <a:rPr lang="ru-RU" sz="3000" dirty="0"/>
              <a:t>анализ и синтез звукового состава слова)</a:t>
            </a:r>
            <a:r>
              <a:rPr lang="ru-RU" sz="3500" dirty="0"/>
              <a:t/>
            </a:r>
            <a:br>
              <a:rPr lang="ru-RU" sz="3500" dirty="0"/>
            </a:br>
            <a:endParaRPr lang="ru-RU" sz="35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3826768" cy="1224136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Задание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b="0" dirty="0" smtClean="0"/>
              <a:t>Составить слова из данных слогов. Прочитать составленные слова. Устно составить с данными  словами предложения.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499993" y="2132856"/>
            <a:ext cx="4186808" cy="1224136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/>
              <a:t>Задание. </a:t>
            </a:r>
            <a:r>
              <a:rPr lang="ru-RU" b="0" dirty="0"/>
              <a:t>Добавить недостающий слог со звуком </a:t>
            </a:r>
            <a:r>
              <a:rPr lang="en-US" b="0" dirty="0" smtClean="0"/>
              <a:t>[</a:t>
            </a:r>
            <a:r>
              <a:rPr lang="ru-RU" b="0" dirty="0" smtClean="0"/>
              <a:t>с</a:t>
            </a:r>
            <a:r>
              <a:rPr lang="en-US" b="0" dirty="0" smtClean="0"/>
              <a:t>]</a:t>
            </a:r>
            <a:r>
              <a:rPr lang="ru-RU" b="0" dirty="0" smtClean="0"/>
              <a:t>. </a:t>
            </a:r>
            <a:r>
              <a:rPr lang="ru-RU" b="0" dirty="0"/>
              <a:t>Прочитать составленные слова. Устно составить с данными  словами предложения.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3429000"/>
            <a:ext cx="3610744" cy="26971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b="1" dirty="0" smtClean="0"/>
              <a:t>    </a:t>
            </a:r>
            <a:r>
              <a:rPr lang="ru-RU" b="1" dirty="0" err="1" smtClean="0"/>
              <a:t>сы</a:t>
            </a:r>
            <a:r>
              <a:rPr lang="ru-RU" b="1" dirty="0" smtClean="0"/>
              <a:t>       </a:t>
            </a:r>
            <a:r>
              <a:rPr lang="ru-RU" b="1" dirty="0" smtClean="0"/>
              <a:t>   </a:t>
            </a:r>
            <a:r>
              <a:rPr lang="ru-RU" b="1" dirty="0" err="1"/>
              <a:t>ве</a:t>
            </a:r>
            <a:r>
              <a:rPr lang="ru-RU" b="1" dirty="0"/>
              <a:t>        ко       </a:t>
            </a:r>
            <a:r>
              <a:rPr lang="ru-RU" b="1" dirty="0" err="1" smtClean="0"/>
              <a:t>лы</a:t>
            </a:r>
            <a:r>
              <a:rPr lang="ru-RU" b="1" dirty="0" smtClean="0"/>
              <a:t>       </a:t>
            </a:r>
            <a:r>
              <a:rPr lang="ru-RU" b="1" dirty="0" err="1" smtClean="0"/>
              <a:t>сы</a:t>
            </a:r>
            <a:r>
              <a:rPr lang="ru-RU" b="1" dirty="0" smtClean="0"/>
              <a:t>         </a:t>
            </a:r>
            <a:r>
              <a:rPr lang="ru-RU" b="1" dirty="0" smtClean="0"/>
              <a:t> </a:t>
            </a:r>
            <a:r>
              <a:rPr lang="ru-RU" b="1" dirty="0" smtClean="0"/>
              <a:t>ты       со         </a:t>
            </a:r>
            <a:r>
              <a:rPr lang="ru-RU" b="1" dirty="0" err="1" smtClean="0"/>
              <a:t>са</a:t>
            </a:r>
            <a:r>
              <a:rPr lang="ru-RU" b="1" dirty="0" smtClean="0"/>
              <a:t>        </a:t>
            </a:r>
            <a:r>
              <a:rPr lang="ru-RU" b="1" dirty="0" err="1" smtClean="0"/>
              <a:t>бу</a:t>
            </a:r>
            <a:r>
              <a:rPr lang="ru-RU" b="1" dirty="0" smtClean="0"/>
              <a:t>        </a:t>
            </a:r>
            <a:r>
              <a:rPr lang="ru-RU" b="1" dirty="0" smtClean="0"/>
              <a:t>  </a:t>
            </a:r>
            <a:r>
              <a:rPr lang="ru-RU" b="1" dirty="0" err="1" smtClean="0"/>
              <a:t>сос</a:t>
            </a:r>
            <a:r>
              <a:rPr lang="ru-RU" b="1" dirty="0" smtClean="0"/>
              <a:t>      кус      </a:t>
            </a:r>
            <a:r>
              <a:rPr lang="ru-RU" b="1" dirty="0"/>
              <a:t>сто      ты    </a:t>
            </a:r>
            <a:r>
              <a:rPr lang="ru-RU" b="1" dirty="0" smtClean="0"/>
              <a:t>   </a:t>
            </a:r>
            <a:r>
              <a:rPr lang="ru-RU" b="1" dirty="0" err="1" smtClean="0"/>
              <a:t>ды</a:t>
            </a:r>
            <a:r>
              <a:rPr lang="ru-RU" b="1" dirty="0" smtClean="0"/>
              <a:t>        </a:t>
            </a:r>
            <a:r>
              <a:rPr lang="ru-RU" b="1" dirty="0" err="1" smtClean="0"/>
              <a:t>мос</a:t>
            </a:r>
            <a:r>
              <a:rPr lang="ru-RU" b="1" dirty="0" smtClean="0"/>
              <a:t>     на        </a:t>
            </a:r>
            <a:r>
              <a:rPr lang="ru-RU" b="1" dirty="0" err="1"/>
              <a:t>пе</a:t>
            </a:r>
            <a:r>
              <a:rPr lang="ru-RU" b="1" dirty="0"/>
              <a:t>      </a:t>
            </a:r>
            <a:r>
              <a:rPr lang="ru-RU" b="1" dirty="0" smtClean="0"/>
              <a:t>  </a:t>
            </a:r>
            <a:r>
              <a:rPr lang="ru-RU" b="1" dirty="0" smtClean="0"/>
              <a:t> </a:t>
            </a:r>
            <a:r>
              <a:rPr lang="ru-RU" b="1" dirty="0" err="1"/>
              <a:t>на</a:t>
            </a:r>
            <a:r>
              <a:rPr lang="ru-RU" b="1" dirty="0"/>
              <a:t>      </a:t>
            </a:r>
            <a:r>
              <a:rPr lang="ru-RU" b="1" dirty="0" smtClean="0"/>
              <a:t>  </a:t>
            </a:r>
            <a:r>
              <a:rPr lang="ru-RU" b="1" dirty="0"/>
              <a:t>вес      </a:t>
            </a:r>
            <a:r>
              <a:rPr lang="ru-RU" b="1" dirty="0" smtClean="0"/>
              <a:t>сок</a:t>
            </a: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788024" y="3501008"/>
            <a:ext cx="3898776" cy="262515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     </a:t>
            </a:r>
            <a:r>
              <a:rPr lang="ru-RU" b="1" dirty="0" smtClean="0"/>
              <a:t>ко</a:t>
            </a:r>
            <a:r>
              <a:rPr lang="ru-RU" b="1" dirty="0"/>
              <a:t>…        у…             …ни            ли…           …</a:t>
            </a:r>
            <a:r>
              <a:rPr lang="ru-RU" b="1" dirty="0" err="1"/>
              <a:t>ка</a:t>
            </a:r>
            <a:r>
              <a:rPr lang="ru-RU" b="1" dirty="0"/>
              <a:t> </a:t>
            </a:r>
            <a:r>
              <a:rPr lang="ru-RU" b="1" dirty="0" smtClean="0"/>
              <a:t>       …</a:t>
            </a:r>
            <a:r>
              <a:rPr lang="ru-RU" b="1" dirty="0" err="1"/>
              <a:t>ки</a:t>
            </a:r>
            <a:r>
              <a:rPr lang="ru-RU" b="1" dirty="0"/>
              <a:t> </a:t>
            </a:r>
            <a:r>
              <a:rPr lang="ru-RU" b="1" dirty="0" smtClean="0"/>
              <a:t>…</a:t>
            </a:r>
            <a:r>
              <a:rPr lang="ru-RU" b="1" dirty="0" err="1"/>
              <a:t>ка</a:t>
            </a:r>
            <a:r>
              <a:rPr lang="ru-RU" b="1" dirty="0"/>
              <a:t>           …</a:t>
            </a:r>
            <a:r>
              <a:rPr lang="ru-RU" b="1" dirty="0" err="1"/>
              <a:t>ло</a:t>
            </a:r>
            <a:r>
              <a:rPr lang="ru-RU" b="1" dirty="0"/>
              <a:t>            </a:t>
            </a:r>
            <a:r>
              <a:rPr lang="ru-RU" b="1" dirty="0" err="1"/>
              <a:t>бу</a:t>
            </a:r>
            <a:r>
              <a:rPr lang="ru-RU" b="1" dirty="0"/>
              <a:t>…  </a:t>
            </a:r>
            <a:r>
              <a:rPr lang="ru-RU" b="1" dirty="0" smtClean="0"/>
              <a:t>по…да </a:t>
            </a:r>
            <a:endParaRPr lang="ru-RU" b="1" dirty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3610744" cy="1440160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Задание</a:t>
            </a:r>
            <a:r>
              <a:rPr lang="ru-RU" dirty="0"/>
              <a:t>. </a:t>
            </a:r>
            <a:r>
              <a:rPr lang="ru-RU" b="0" dirty="0"/>
              <a:t>Составить слова из данных слогов. Прочитать составленные слова. Устно составить с данными  словами предложения.</a:t>
            </a:r>
          </a:p>
          <a:p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half" idx="3"/>
          </p:nvPr>
        </p:nvSpPr>
        <p:spPr>
          <a:xfrm>
            <a:off x="4860032" y="980728"/>
            <a:ext cx="3826768" cy="1368152"/>
          </a:xfrm>
        </p:spPr>
        <p:txBody>
          <a:bodyPr>
            <a:normAutofit fontScale="92500" lnSpcReduction="1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Задание</a:t>
            </a:r>
            <a:r>
              <a:rPr lang="ru-RU" dirty="0"/>
              <a:t>. </a:t>
            </a:r>
            <a:r>
              <a:rPr lang="ru-RU" b="0" dirty="0"/>
              <a:t>Составить слова из данных букв. Прочитать слова. Устно составить с данными  словами предложения.</a:t>
            </a:r>
          </a:p>
          <a:p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2"/>
          </p:nvPr>
        </p:nvSpPr>
        <p:spPr>
          <a:xfrm>
            <a:off x="971600" y="2708919"/>
            <a:ext cx="3024336" cy="341724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err="1"/>
              <a:t>сы-ве</a:t>
            </a:r>
            <a:r>
              <a:rPr lang="ru-RU" b="1" dirty="0"/>
              <a:t>           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ба-ка-со</a:t>
            </a:r>
            <a:r>
              <a:rPr lang="ru-RU" b="1" dirty="0" smtClean="0"/>
              <a:t>       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ка-ска-мей</a:t>
            </a:r>
            <a:r>
              <a:rPr lang="ru-RU" b="1" dirty="0" smtClean="0"/>
              <a:t> </a:t>
            </a:r>
          </a:p>
          <a:p>
            <a:pPr algn="just">
              <a:buNone/>
            </a:pPr>
            <a:r>
              <a:rPr lang="ru-RU" b="1" dirty="0" err="1"/>
              <a:t>ни-са</a:t>
            </a:r>
            <a:r>
              <a:rPr lang="ru-RU" b="1" dirty="0"/>
              <a:t>         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то-бус-ав</a:t>
            </a:r>
            <a:r>
              <a:rPr lang="ru-RU" b="1" dirty="0" smtClean="0"/>
              <a:t>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лёт-мо-са</a:t>
            </a:r>
            <a:r>
              <a:rPr lang="ru-RU" b="1" dirty="0" smtClean="0"/>
              <a:t> </a:t>
            </a:r>
          </a:p>
          <a:p>
            <a:pPr algn="just">
              <a:buNone/>
            </a:pPr>
            <a:r>
              <a:rPr lang="ru-RU" b="1" dirty="0" err="1"/>
              <a:t>сы-бу</a:t>
            </a:r>
            <a:r>
              <a:rPr lang="ru-RU" b="1" dirty="0"/>
              <a:t>            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су-по-да</a:t>
            </a:r>
            <a:r>
              <a:rPr lang="ru-RU" b="1" dirty="0" smtClean="0"/>
              <a:t>                   </a:t>
            </a:r>
            <a:endParaRPr lang="en-US" b="1" dirty="0" smtClean="0"/>
          </a:p>
          <a:p>
            <a:pPr algn="just">
              <a:buNone/>
            </a:pPr>
            <a:r>
              <a:rPr lang="ru-RU" b="1" dirty="0" err="1" smtClean="0"/>
              <a:t>лон-ка-со</a:t>
            </a:r>
            <a:endParaRPr lang="ru-RU" b="1" dirty="0" smtClean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4"/>
          </p:nvPr>
        </p:nvSpPr>
        <p:spPr>
          <a:xfrm>
            <a:off x="5292080" y="2564904"/>
            <a:ext cx="3394720" cy="3561259"/>
          </a:xfrm>
        </p:spPr>
        <p:txBody>
          <a:bodyPr/>
          <a:lstStyle/>
          <a:p>
            <a:pPr>
              <a:buNone/>
            </a:pPr>
            <a:r>
              <a:rPr lang="ru-RU" b="1" dirty="0"/>
              <a:t>о, с, </a:t>
            </a:r>
            <a:r>
              <a:rPr lang="ru-RU" b="1" dirty="0" err="1"/>
              <a:t>н</a:t>
            </a:r>
            <a:r>
              <a:rPr lang="ru-RU" b="1" dirty="0"/>
              <a:t>         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 е</a:t>
            </a:r>
            <a:r>
              <a:rPr lang="ru-RU" b="1" dirty="0"/>
              <a:t>, л, с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л</a:t>
            </a:r>
            <a:r>
              <a:rPr lang="ru-RU" b="1" dirty="0"/>
              <a:t>, о, т, с</a:t>
            </a:r>
          </a:p>
          <a:p>
            <a:pPr>
              <a:buNone/>
            </a:pPr>
            <a:r>
              <a:rPr lang="ru-RU" b="1" dirty="0"/>
              <a:t>о, к, с                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/>
              <a:t>а, о, л, с                  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с</a:t>
            </a:r>
            <a:r>
              <a:rPr lang="ru-RU" b="1" dirty="0"/>
              <a:t>, т, </a:t>
            </a:r>
            <a:r>
              <a:rPr lang="ru-RU" b="1" dirty="0" err="1"/>
              <a:t>о,м</a:t>
            </a:r>
            <a:endParaRPr lang="ru-RU" b="1" dirty="0"/>
          </a:p>
          <a:p>
            <a:pPr>
              <a:buNone/>
            </a:pPr>
            <a:r>
              <a:rPr lang="ru-RU" b="1" dirty="0" err="1"/>
              <a:t>н</a:t>
            </a:r>
            <a:r>
              <a:rPr lang="ru-RU" b="1" dirty="0"/>
              <a:t>, </a:t>
            </a:r>
            <a:r>
              <a:rPr lang="ru-RU" b="1" dirty="0" err="1"/>
              <a:t>ы</a:t>
            </a:r>
            <a:r>
              <a:rPr lang="ru-RU" b="1" dirty="0"/>
              <a:t>, с               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о</a:t>
            </a:r>
            <a:r>
              <a:rPr lang="ru-RU" b="1" dirty="0"/>
              <a:t>, с, к, а                   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у</a:t>
            </a:r>
            <a:r>
              <a:rPr lang="ru-RU" b="1" dirty="0"/>
              <a:t>, к, м, с, 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08720"/>
            <a:ext cx="3682752" cy="1728192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Задание</a:t>
            </a:r>
            <a:r>
              <a:rPr lang="ru-RU" dirty="0"/>
              <a:t>.  </a:t>
            </a:r>
            <a:r>
              <a:rPr lang="ru-RU" b="0" dirty="0"/>
              <a:t>Прочитать и подумать</a:t>
            </a:r>
            <a:r>
              <a:rPr lang="ru-RU" b="0" dirty="0" smtClean="0"/>
              <a:t>.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b="0" dirty="0" smtClean="0"/>
              <a:t>Назвать, что здесь можно есть, а что нельзя?</a:t>
            </a:r>
          </a:p>
          <a:p>
            <a:endParaRPr lang="ru-RU" b="0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0" y="836712"/>
            <a:ext cx="4176464" cy="1800200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Задание</a:t>
            </a:r>
            <a:r>
              <a:rPr lang="ru-RU" dirty="0"/>
              <a:t>. </a:t>
            </a:r>
            <a:r>
              <a:rPr lang="ru-RU" dirty="0" smtClean="0"/>
              <a:t> </a:t>
            </a:r>
            <a:r>
              <a:rPr lang="ru-RU" b="0" dirty="0" smtClean="0"/>
              <a:t>Прочитать и подумать.</a:t>
            </a:r>
            <a:endParaRPr lang="en-US" b="0" dirty="0"/>
          </a:p>
          <a:p>
            <a:r>
              <a:rPr lang="ru-RU" b="0" dirty="0" smtClean="0"/>
              <a:t>Назвать, что здесь живое, а что неживое? </a:t>
            </a:r>
          </a:p>
          <a:p>
            <a:r>
              <a:rPr lang="ru-RU" b="0" dirty="0" smtClean="0"/>
              <a:t>Что летает, а что не летает?</a:t>
            </a:r>
          </a:p>
          <a:p>
            <a:r>
              <a:rPr lang="ru-RU" b="0" dirty="0" smtClean="0"/>
              <a:t>Кто может бегать?</a:t>
            </a:r>
          </a:p>
          <a:p>
            <a:endParaRPr lang="ru-RU" b="0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708920"/>
            <a:ext cx="3610744" cy="341724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     </a:t>
            </a:r>
            <a:r>
              <a:rPr lang="ru-RU" b="1" dirty="0" smtClean="0"/>
              <a:t>сок        </a:t>
            </a:r>
            <a:r>
              <a:rPr lang="ru-RU" b="1" dirty="0"/>
              <a:t>сад          </a:t>
            </a:r>
            <a:r>
              <a:rPr lang="ru-RU" b="1" dirty="0" smtClean="0"/>
              <a:t>суп</a:t>
            </a:r>
            <a:endParaRPr lang="ru-RU" b="1" dirty="0"/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     </a:t>
            </a:r>
            <a:r>
              <a:rPr lang="ru-RU" b="1" dirty="0" smtClean="0"/>
              <a:t>сук        </a:t>
            </a:r>
            <a:r>
              <a:rPr lang="ru-RU" b="1" dirty="0"/>
              <a:t>сор          сыр           бусы          </a:t>
            </a:r>
            <a:r>
              <a:rPr lang="ru-RU" b="1" dirty="0" smtClean="0"/>
              <a:t>весы             салат </a:t>
            </a:r>
            <a:r>
              <a:rPr lang="en-US" b="1" dirty="0" smtClean="0"/>
              <a:t>       </a:t>
            </a:r>
            <a:r>
              <a:rPr lang="ru-RU" b="1" dirty="0" smtClean="0"/>
              <a:t> </a:t>
            </a:r>
            <a:r>
              <a:rPr lang="ru-RU" b="1" dirty="0"/>
              <a:t>сырок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ru-RU" dirty="0"/>
              <a:t> </a:t>
            </a:r>
            <a:r>
              <a:rPr lang="en-US" dirty="0" smtClean="0"/>
              <a:t>   </a:t>
            </a:r>
            <a:r>
              <a:rPr lang="en-US" b="1" dirty="0" smtClean="0"/>
              <a:t> c</a:t>
            </a:r>
            <a:r>
              <a:rPr lang="ru-RU" b="1" dirty="0" err="1" smtClean="0"/>
              <a:t>ом</a:t>
            </a:r>
            <a:r>
              <a:rPr lang="en-US" b="1" dirty="0" smtClean="0"/>
              <a:t>             </a:t>
            </a:r>
            <a:r>
              <a:rPr lang="ru-RU" b="1" dirty="0" smtClean="0"/>
              <a:t>оса        </a:t>
            </a:r>
            <a:r>
              <a:rPr lang="en-US" b="1" dirty="0" smtClean="0"/>
              <a:t>   </a:t>
            </a:r>
            <a:r>
              <a:rPr lang="ru-RU" b="1" dirty="0" smtClean="0"/>
              <a:t> </a:t>
            </a:r>
            <a:r>
              <a:rPr lang="ru-RU" b="1" dirty="0"/>
              <a:t>коса          касса        </a:t>
            </a:r>
            <a:r>
              <a:rPr lang="ru-RU" b="1" dirty="0" smtClean="0"/>
              <a:t> лиса</a:t>
            </a:r>
            <a:r>
              <a:rPr lang="en-US" b="1" dirty="0" smtClean="0"/>
              <a:t>          </a:t>
            </a:r>
            <a:r>
              <a:rPr lang="ru-RU" b="1" dirty="0" smtClean="0"/>
              <a:t>сова       </a:t>
            </a:r>
            <a:r>
              <a:rPr lang="ru-RU" b="1" dirty="0"/>
              <a:t>песок        носок       </a:t>
            </a:r>
            <a:r>
              <a:rPr lang="ru-RU" b="1" dirty="0" smtClean="0"/>
              <a:t> сокол     </a:t>
            </a:r>
            <a:r>
              <a:rPr lang="ru-RU" b="1" dirty="0"/>
              <a:t>сумка          соболь</a:t>
            </a: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     </a:t>
            </a:r>
            <a:r>
              <a:rPr lang="ru-RU" b="1" dirty="0" smtClean="0"/>
              <a:t>посуда          </a:t>
            </a:r>
            <a:r>
              <a:rPr lang="ru-RU" b="1" dirty="0"/>
              <a:t>волосы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Чтение </a:t>
            </a:r>
            <a:r>
              <a:rPr lang="ru-RU" dirty="0"/>
              <a:t>предложений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300" dirty="0" smtClean="0"/>
              <a:t>(</a:t>
            </a:r>
            <a:r>
              <a:rPr lang="ru-RU" sz="3300" dirty="0"/>
              <a:t>анализ и синтез </a:t>
            </a:r>
            <a:r>
              <a:rPr lang="ru-RU" sz="3300" dirty="0" smtClean="0"/>
              <a:t>предложений, </a:t>
            </a:r>
            <a:r>
              <a:rPr lang="ru-RU" sz="3300" dirty="0"/>
              <a:t>деформированное предложение)</a:t>
            </a:r>
            <a:br>
              <a:rPr lang="ru-RU" sz="3300" dirty="0"/>
            </a:br>
            <a:endParaRPr lang="ru-RU" sz="33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4040188" cy="720080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r>
              <a:rPr lang="ru-RU" sz="3800" dirty="0" smtClean="0"/>
              <a:t>Упражнение</a:t>
            </a:r>
            <a:r>
              <a:rPr lang="ru-RU" sz="3800" dirty="0"/>
              <a:t>. </a:t>
            </a:r>
            <a:r>
              <a:rPr lang="ru-RU" sz="3800" b="0" dirty="0" smtClean="0"/>
              <a:t>  Предложения </a:t>
            </a:r>
            <a:r>
              <a:rPr lang="ru-RU" sz="3800" b="0" dirty="0"/>
              <a:t>для чёткого произнесения, чтения и анализа.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721225" y="2204864"/>
            <a:ext cx="4041775" cy="720080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r>
              <a:rPr lang="ru-RU" sz="4500" dirty="0" smtClean="0"/>
              <a:t>Задание</a:t>
            </a:r>
            <a:r>
              <a:rPr lang="ru-RU" sz="4500" dirty="0"/>
              <a:t>. </a:t>
            </a:r>
            <a:r>
              <a:rPr lang="ru-RU" sz="4500" b="0" dirty="0"/>
              <a:t>Составить предложения из данных слов.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81000" y="2996951"/>
            <a:ext cx="4046984" cy="3597767"/>
          </a:xfrm>
        </p:spPr>
        <p:txBody>
          <a:bodyPr>
            <a:normAutofit/>
          </a:bodyPr>
          <a:lstStyle/>
          <a:p>
            <a:r>
              <a:rPr lang="ru-RU" b="1" dirty="0"/>
              <a:t>У Сони бусы.                                 </a:t>
            </a:r>
          </a:p>
          <a:p>
            <a:r>
              <a:rPr lang="ru-RU" b="1" dirty="0"/>
              <a:t>На суку сова.                                  </a:t>
            </a:r>
          </a:p>
          <a:p>
            <a:r>
              <a:rPr lang="ru-RU" b="1" dirty="0"/>
              <a:t>У сома усы.                                    </a:t>
            </a:r>
          </a:p>
          <a:p>
            <a:r>
              <a:rPr lang="ru-RU" b="1" dirty="0"/>
              <a:t>У Сани </a:t>
            </a:r>
            <a:r>
              <a:rPr lang="ru-RU" b="1" dirty="0" smtClean="0"/>
              <a:t>сумка.</a:t>
            </a:r>
            <a:endParaRPr lang="ru-RU" b="1" dirty="0"/>
          </a:p>
          <a:p>
            <a:r>
              <a:rPr lang="ru-RU" b="1" dirty="0" smtClean="0"/>
              <a:t>Пастух </a:t>
            </a:r>
            <a:r>
              <a:rPr lang="ru-RU" b="1" dirty="0"/>
              <a:t>пас стадо у леса.    </a:t>
            </a:r>
          </a:p>
          <a:p>
            <a:r>
              <a:rPr lang="ru-RU" b="1" dirty="0"/>
              <a:t>С клёна упал сухой лист.</a:t>
            </a:r>
          </a:p>
          <a:p>
            <a:r>
              <a:rPr lang="ru-RU" b="1" dirty="0"/>
              <a:t>В лесу высокие сосны.</a:t>
            </a:r>
          </a:p>
          <a:p>
            <a:r>
              <a:rPr lang="ru-RU" b="1" dirty="0"/>
              <a:t>Сосны и ели все в снегу.</a:t>
            </a:r>
          </a:p>
          <a:p>
            <a:r>
              <a:rPr lang="ru-RU" b="1" dirty="0"/>
              <a:t>На соломе спит собака.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008" y="3068960"/>
            <a:ext cx="4248472" cy="3525758"/>
          </a:xfrm>
        </p:spPr>
        <p:txBody>
          <a:bodyPr>
            <a:normAutofit/>
          </a:bodyPr>
          <a:lstStyle/>
          <a:p>
            <a:r>
              <a:rPr lang="ru-RU" sz="1800" b="1" dirty="0"/>
              <a:t>у,   куст,   моста</a:t>
            </a:r>
          </a:p>
          <a:p>
            <a:r>
              <a:rPr lang="ru-RU" sz="1800" b="1" dirty="0"/>
              <a:t>столе,   на,   посуда</a:t>
            </a:r>
          </a:p>
          <a:p>
            <a:r>
              <a:rPr lang="ru-RU" sz="1800" b="1" dirty="0"/>
              <a:t>стоит,   у,   автобус, </a:t>
            </a:r>
            <a:r>
              <a:rPr lang="ru-RU" sz="1800" b="1" dirty="0" smtClean="0"/>
              <a:t>остановки</a:t>
            </a:r>
            <a:endParaRPr lang="ru-RU" sz="1800" b="1" dirty="0"/>
          </a:p>
          <a:p>
            <a:r>
              <a:rPr lang="ru-RU" sz="1800" b="1" dirty="0" smtClean="0"/>
              <a:t>и</a:t>
            </a:r>
            <a:r>
              <a:rPr lang="ru-RU" sz="1800" b="1" dirty="0"/>
              <a:t>,   свёклу,   посадила,   Соня,   капусту</a:t>
            </a:r>
          </a:p>
          <a:p>
            <a:r>
              <a:rPr lang="ru-RU" sz="1800" b="1" dirty="0"/>
              <a:t>сумку,   Настя,   несёт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3106688" cy="86409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Задание. </a:t>
            </a:r>
            <a:r>
              <a:rPr lang="ru-RU" b="0" dirty="0"/>
              <a:t>Прочитать и дать полные ответы на </a:t>
            </a:r>
            <a:r>
              <a:rPr lang="ru-RU" b="0" dirty="0" smtClean="0"/>
              <a:t>вопросы.</a:t>
            </a:r>
            <a:endParaRPr lang="ru-RU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3923928" y="1340768"/>
            <a:ext cx="4689847" cy="864095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sz="2300" dirty="0" smtClean="0"/>
              <a:t>Задание</a:t>
            </a:r>
            <a:r>
              <a:rPr lang="ru-RU" sz="2300" dirty="0"/>
              <a:t>. </a:t>
            </a:r>
            <a:r>
              <a:rPr lang="ru-RU" sz="2300" b="0" dirty="0"/>
              <a:t>Добавить недостающее в предложении слово.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420888"/>
            <a:ext cx="3466728" cy="3705275"/>
          </a:xfrm>
        </p:spPr>
        <p:txBody>
          <a:bodyPr/>
          <a:lstStyle/>
          <a:p>
            <a:r>
              <a:rPr lang="ru-RU" b="1" dirty="0"/>
              <a:t>Где висит доска?</a:t>
            </a:r>
          </a:p>
          <a:p>
            <a:r>
              <a:rPr lang="ru-RU" b="1" dirty="0"/>
              <a:t>Где поёт соловей?</a:t>
            </a:r>
          </a:p>
          <a:p>
            <a:r>
              <a:rPr lang="ru-RU" b="1" dirty="0"/>
              <a:t>Когда падают листья?</a:t>
            </a:r>
          </a:p>
          <a:p>
            <a:r>
              <a:rPr lang="ru-RU" b="1" dirty="0"/>
              <a:t>Когда тает снег?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635896" y="2420888"/>
            <a:ext cx="5184575" cy="37052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700" b="1" dirty="0"/>
              <a:t>У лисы длинный …   . </a:t>
            </a:r>
            <a:r>
              <a:rPr lang="ru-RU" sz="1700" b="1" dirty="0" smtClean="0"/>
              <a:t>                      овёс        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Сима и Соня пели…   . </a:t>
            </a:r>
            <a:r>
              <a:rPr lang="ru-RU" sz="1700" b="1" dirty="0" smtClean="0"/>
              <a:t>                     соль       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Около села сосновый…   . </a:t>
            </a:r>
            <a:r>
              <a:rPr lang="ru-RU" sz="1700" b="1" dirty="0" smtClean="0"/>
              <a:t>              лес       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В солонку насыпали…  . </a:t>
            </a:r>
            <a:r>
              <a:rPr lang="ru-RU" sz="1700" b="1" dirty="0" smtClean="0"/>
              <a:t>                 сливы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Вася  написал…. </a:t>
            </a:r>
            <a:r>
              <a:rPr lang="ru-RU" sz="1700" b="1" dirty="0" smtClean="0"/>
              <a:t>                                самолёт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Весной посеяли…   </a:t>
            </a:r>
            <a:r>
              <a:rPr lang="ru-RU" sz="1700" b="1" dirty="0" smtClean="0"/>
              <a:t>.                          осень   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Высоко в небо поднялся…  </a:t>
            </a:r>
            <a:r>
              <a:rPr lang="ru-RU" sz="1700" b="1" dirty="0" smtClean="0"/>
              <a:t>.          хвост                       </a:t>
            </a:r>
            <a:endParaRPr lang="ru-RU" sz="1700" b="1" dirty="0"/>
          </a:p>
          <a:p>
            <a:pPr>
              <a:buNone/>
            </a:pPr>
            <a:r>
              <a:rPr lang="ru-RU" sz="1700" b="1" dirty="0"/>
              <a:t>После лета наступает…   . </a:t>
            </a:r>
            <a:r>
              <a:rPr lang="ru-RU" sz="1700" b="1" dirty="0" smtClean="0"/>
              <a:t>              песни</a:t>
            </a:r>
            <a:r>
              <a:rPr lang="ru-RU" sz="1700" dirty="0" smtClean="0"/>
              <a:t>                 </a:t>
            </a:r>
            <a:endParaRPr lang="ru-RU" sz="17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308304" y="2276872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Чтение </a:t>
            </a:r>
            <a:r>
              <a:rPr lang="ru-RU" sz="4000" dirty="0"/>
              <a:t>текстов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96753"/>
            <a:ext cx="3384376" cy="64807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r>
              <a:rPr lang="ru-RU" sz="2900" dirty="0" smtClean="0"/>
              <a:t>Задание</a:t>
            </a:r>
            <a:r>
              <a:rPr lang="ru-RU" sz="2900" dirty="0"/>
              <a:t>. </a:t>
            </a:r>
            <a:r>
              <a:rPr lang="ru-RU" sz="2900" b="0" dirty="0" smtClean="0"/>
              <a:t>Прочитать и сосчитать.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1268761"/>
            <a:ext cx="4041775" cy="576064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sz="2100" dirty="0" smtClean="0"/>
          </a:p>
          <a:p>
            <a:r>
              <a:rPr lang="ru-RU" sz="4600" dirty="0" smtClean="0"/>
              <a:t>Задание</a:t>
            </a:r>
            <a:r>
              <a:rPr lang="ru-RU" sz="4600" dirty="0"/>
              <a:t>. </a:t>
            </a:r>
            <a:r>
              <a:rPr lang="ru-RU" sz="4600" b="0" dirty="0"/>
              <a:t>Прочитать  рассказ. </a:t>
            </a:r>
          </a:p>
          <a:p>
            <a:endParaRPr lang="ru-RU" sz="29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2174875"/>
            <a:ext cx="3538736" cy="3951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          За </a:t>
            </a:r>
            <a:r>
              <a:rPr lang="ru-RU" b="1" dirty="0"/>
              <a:t>гусыней  - гуськом </a:t>
            </a:r>
            <a:r>
              <a:rPr lang="ru-RU" b="1" dirty="0" smtClean="0"/>
              <a:t>восемь гусят</a:t>
            </a:r>
            <a:r>
              <a:rPr lang="ru-RU" b="1" dirty="0"/>
              <a:t>. Один отстал. Сколько осталось с гусыней? Потом отстали – два гусёнка. Сколько осталось? Три гусёнка спрятались в кустах. Сколько гусят осталось у гусыни? 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4644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                                 </a:t>
            </a:r>
            <a:r>
              <a:rPr lang="ru-RU" b="1" dirty="0" smtClean="0"/>
              <a:t>Лиса</a:t>
            </a:r>
            <a:r>
              <a:rPr lang="ru-RU" b="1" dirty="0"/>
              <a:t>.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b="1" dirty="0" smtClean="0"/>
              <a:t>           В </a:t>
            </a:r>
            <a:r>
              <a:rPr lang="ru-RU" b="1" dirty="0"/>
              <a:t>лесу, около посёлка, поселилась </a:t>
            </a:r>
            <a:r>
              <a:rPr lang="ru-RU" b="1" dirty="0" smtClean="0"/>
              <a:t>лиса. Стала </a:t>
            </a:r>
            <a:r>
              <a:rPr lang="ru-RU" b="1" dirty="0"/>
              <a:t>лиса опасна для гусей. Появились у лисы лисята. Стала лиса таскать гусей. Все лисята были сыты и веселы. Потом лисята и сами стали ловить гусей, да только боялись  собак.</a:t>
            </a:r>
          </a:p>
          <a:p>
            <a:pPr algn="just">
              <a:buNone/>
            </a:pPr>
            <a:r>
              <a:rPr lang="ru-RU" dirty="0"/>
              <a:t> </a:t>
            </a:r>
            <a:endParaRPr lang="ru-RU" dirty="0" smtClean="0"/>
          </a:p>
          <a:p>
            <a:pPr algn="just">
              <a:buNone/>
            </a:pPr>
            <a:endParaRPr lang="ru-RU" dirty="0"/>
          </a:p>
          <a:p>
            <a:pPr>
              <a:buNone/>
            </a:pPr>
            <a:r>
              <a:rPr lang="ru-RU" sz="2100" b="1" dirty="0"/>
              <a:t>Ответить на вопросы.</a:t>
            </a:r>
          </a:p>
          <a:p>
            <a:r>
              <a:rPr lang="ru-RU" sz="2100" dirty="0"/>
              <a:t>Где поселилась лиса?</a:t>
            </a:r>
          </a:p>
          <a:p>
            <a:r>
              <a:rPr lang="ru-RU" sz="2100" dirty="0"/>
              <a:t>Для кого стала опасна лиса?</a:t>
            </a:r>
          </a:p>
          <a:p>
            <a:r>
              <a:rPr lang="ru-RU" sz="2100" dirty="0"/>
              <a:t>Кто появился у лисы?</a:t>
            </a:r>
          </a:p>
          <a:p>
            <a:r>
              <a:rPr lang="ru-RU" sz="2100" dirty="0"/>
              <a:t>Что стала делать лиса?</a:t>
            </a:r>
          </a:p>
          <a:p>
            <a:r>
              <a:rPr lang="ru-RU" sz="2100" dirty="0"/>
              <a:t>Что потом стали делать лисята?</a:t>
            </a:r>
          </a:p>
          <a:p>
            <a:r>
              <a:rPr lang="ru-RU" sz="2100" dirty="0"/>
              <a:t>Кого лисята боялись?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</TotalTime>
  <Words>547</Words>
  <Application>Microsoft Office PowerPoint</Application>
  <PresentationFormat>Экран (4:3)</PresentationFormat>
  <Paragraphs>128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Учимся читать  Сборник заданий и упражнений по выработке навыка смыслового  чтения  </vt:lpstr>
      <vt:lpstr>Содержание</vt:lpstr>
      <vt:lpstr> Чтение слов  (анализ и синтез звукового состава слова) </vt:lpstr>
      <vt:lpstr>Слайд 4</vt:lpstr>
      <vt:lpstr>Слайд 5</vt:lpstr>
      <vt:lpstr>Чтение предложений  (анализ и синтез предложений, деформированное предложение) </vt:lpstr>
      <vt:lpstr>Слайд 7</vt:lpstr>
      <vt:lpstr>Чтение текстов</vt:lpstr>
      <vt:lpstr>Спасибо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читать  Сборник заданий и упражнений по выработке навыка смыслового  чтения</dc:title>
  <dc:creator>Olya</dc:creator>
  <cp:lastModifiedBy>Olya</cp:lastModifiedBy>
  <cp:revision>22</cp:revision>
  <dcterms:created xsi:type="dcterms:W3CDTF">2015-12-28T14:19:51Z</dcterms:created>
  <dcterms:modified xsi:type="dcterms:W3CDTF">2015-12-28T16:52:00Z</dcterms:modified>
</cp:coreProperties>
</file>