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E62BA-2EC8-473A-8E11-CE97BBE4844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B708E-D68D-427E-AABE-7FBA428A6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B708E-D68D-427E-AABE-7FBA428A6D5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8E41644-403C-450A-9D45-165359CE852B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88E08D4-2133-422F-9AAF-021995F66F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952327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Развитие личности обучающихся на основе освоения универсальных учебных действий в 1 классе речевой школы.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509120"/>
            <a:ext cx="2952328" cy="1296144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О.О. Устьянцева</a:t>
            </a:r>
          </a:p>
          <a:p>
            <a:r>
              <a:rPr lang="ru-RU" i="1" dirty="0" smtClean="0"/>
              <a:t>учитель </a:t>
            </a:r>
          </a:p>
          <a:p>
            <a:r>
              <a:rPr lang="ru-RU" i="1" dirty="0" smtClean="0"/>
              <a:t>СКОШИ № 56 г. Екатеринбург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Личность (Л.И. </a:t>
            </a:r>
            <a:r>
              <a:rPr lang="ru-RU" dirty="0" err="1" smtClean="0"/>
              <a:t>Божович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целостная психологическая </a:t>
            </a:r>
            <a:r>
              <a:rPr lang="ru-RU" dirty="0" smtClean="0"/>
              <a:t>структура</a:t>
            </a:r>
          </a:p>
          <a:p>
            <a:r>
              <a:rPr lang="ru-RU" dirty="0" smtClean="0"/>
              <a:t>Человек, достигший определённого уровня психического развития, который характеризуется способностью воспринимать и переживать самого себя как единое целое, отличное от других людей и выражающееся в понятии «Я».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64704"/>
            <a:ext cx="83820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Психолого</a:t>
            </a:r>
            <a:r>
              <a:rPr lang="ru-RU" dirty="0" smtClean="0"/>
              <a:t> – педагогическое сопровождение обучающихся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81000" y="2060848"/>
            <a:ext cx="4041648" cy="5040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Педагогический блок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721225" y="2060848"/>
            <a:ext cx="4041775" cy="5040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Психологический блок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Формирование УУД  у обучающихся</a:t>
            </a:r>
          </a:p>
          <a:p>
            <a:endParaRPr lang="ru-RU" dirty="0" smtClean="0"/>
          </a:p>
          <a:p>
            <a:r>
              <a:rPr lang="ru-RU" dirty="0" smtClean="0"/>
              <a:t>Коррекционно-развивающая работа, способствующая преодолению школьной </a:t>
            </a:r>
            <a:r>
              <a:rPr lang="ru-RU" dirty="0" err="1" smtClean="0"/>
              <a:t>неуспешности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над изначально имеющимися психологическими проблемами, провоцирующими </a:t>
            </a:r>
            <a:r>
              <a:rPr lang="ru-RU" dirty="0" err="1" smtClean="0"/>
              <a:t>неуспешность</a:t>
            </a:r>
            <a:r>
              <a:rPr lang="ru-RU" dirty="0" smtClean="0"/>
              <a:t> в обучении</a:t>
            </a:r>
          </a:p>
          <a:p>
            <a:endParaRPr lang="ru-RU" dirty="0" smtClean="0"/>
          </a:p>
          <a:p>
            <a:r>
              <a:rPr lang="ru-RU" dirty="0" smtClean="0"/>
              <a:t>Профилактическая работа, предупреждающая появление и развитие личностных и эмоциональных качеств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Виды деятельности обучающихся во время урока</a:t>
            </a:r>
            <a:endParaRPr lang="ru-RU" sz="2400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607966"/>
          </a:xfrm>
        </p:spPr>
        <p:txBody>
          <a:bodyPr/>
          <a:lstStyle/>
          <a:p>
            <a:pPr algn="ctr"/>
            <a:r>
              <a:rPr lang="ru-RU" dirty="0" smtClean="0"/>
              <a:t>Традиционные технологии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607966"/>
          </a:xfrm>
        </p:spPr>
        <p:txBody>
          <a:bodyPr/>
          <a:lstStyle/>
          <a:p>
            <a:r>
              <a:rPr lang="ru-RU" dirty="0" smtClean="0"/>
              <a:t>Технологии критического мышления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2"/>
          </p:nvPr>
        </p:nvSpPr>
        <p:spPr>
          <a:xfrm>
            <a:off x="381000" y="3068959"/>
            <a:ext cx="4041648" cy="3525759"/>
          </a:xfrm>
        </p:spPr>
        <p:txBody>
          <a:bodyPr/>
          <a:lstStyle/>
          <a:p>
            <a:r>
              <a:rPr lang="ru-RU" dirty="0" smtClean="0"/>
              <a:t>Самостоятельные работы</a:t>
            </a:r>
          </a:p>
          <a:p>
            <a:r>
              <a:rPr lang="ru-RU" dirty="0" smtClean="0"/>
              <a:t>Практические работы</a:t>
            </a:r>
          </a:p>
          <a:p>
            <a:r>
              <a:rPr lang="ru-RU" dirty="0" smtClean="0"/>
              <a:t>Творческие работы</a:t>
            </a:r>
          </a:p>
          <a:p>
            <a:r>
              <a:rPr lang="ru-RU" dirty="0" smtClean="0"/>
              <a:t>Тесты </a:t>
            </a:r>
          </a:p>
          <a:p>
            <a:r>
              <a:rPr lang="ru-RU" dirty="0" smtClean="0"/>
              <a:t>Проекты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"/>
          </p:nvPr>
        </p:nvSpPr>
        <p:spPr>
          <a:xfrm>
            <a:off x="4718304" y="3212975"/>
            <a:ext cx="4041775" cy="3381743"/>
          </a:xfrm>
        </p:spPr>
        <p:txBody>
          <a:bodyPr/>
          <a:lstStyle/>
          <a:p>
            <a:r>
              <a:rPr lang="ru-RU" dirty="0" smtClean="0"/>
              <a:t>Кластер</a:t>
            </a:r>
          </a:p>
          <a:p>
            <a:r>
              <a:rPr lang="ru-RU" dirty="0" err="1" smtClean="0"/>
              <a:t>Синквейн</a:t>
            </a:r>
            <a:endParaRPr lang="ru-RU" dirty="0" smtClean="0"/>
          </a:p>
          <a:p>
            <a:r>
              <a:rPr lang="ru-RU" dirty="0" smtClean="0"/>
              <a:t>Ромашка </a:t>
            </a:r>
            <a:r>
              <a:rPr lang="ru-RU" dirty="0" err="1" smtClean="0"/>
              <a:t>Блума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rmAutofit fontScale="9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100" dirty="0" smtClean="0"/>
              <a:t>Критерии оценки достижений обучающихся: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u="sng" dirty="0" smtClean="0"/>
              <a:t>общего развития</a:t>
            </a:r>
            <a:r>
              <a:rPr lang="ru-RU" sz="2000" dirty="0" smtClean="0"/>
              <a:t>            </a:t>
            </a:r>
            <a:r>
              <a:rPr lang="ru-RU" sz="2000" u="sng" dirty="0" smtClean="0"/>
              <a:t>речевых умений </a:t>
            </a:r>
            <a:r>
              <a:rPr lang="ru-RU" sz="2000" dirty="0" smtClean="0"/>
              <a:t>          </a:t>
            </a:r>
            <a:r>
              <a:rPr lang="ru-RU" sz="2000" u="sng" dirty="0" err="1" smtClean="0"/>
              <a:t>обученности</a:t>
            </a:r>
            <a:r>
              <a:rPr lang="ru-RU" sz="2000" u="sng" dirty="0" smtClean="0"/>
              <a:t> по предметам</a:t>
            </a:r>
            <a:br>
              <a:rPr lang="ru-RU" sz="2000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3394720" cy="576064"/>
          </a:xfrm>
        </p:spPr>
        <p:txBody>
          <a:bodyPr>
            <a:normAutofit fontScale="92500" lnSpcReduction="10000"/>
          </a:bodyPr>
          <a:lstStyle/>
          <a:p>
            <a:endParaRPr lang="ru-RU" sz="1600" dirty="0" smtClean="0"/>
          </a:p>
          <a:p>
            <a:r>
              <a:rPr lang="ru-RU" sz="1600" dirty="0" smtClean="0"/>
              <a:t>Критерии общего развития:</a:t>
            </a:r>
          </a:p>
          <a:p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283968" y="2204864"/>
            <a:ext cx="4104456" cy="432048"/>
          </a:xfrm>
        </p:spPr>
        <p:txBody>
          <a:bodyPr>
            <a:noAutofit/>
          </a:bodyPr>
          <a:lstStyle/>
          <a:p>
            <a:r>
              <a:rPr lang="ru-RU" sz="1800" dirty="0" smtClean="0"/>
              <a:t>Критерии речевых умений </a:t>
            </a:r>
            <a:endParaRPr lang="ru-RU" sz="1800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996952"/>
            <a:ext cx="2818656" cy="2808312"/>
          </a:xfrm>
        </p:spPr>
        <p:txBody>
          <a:bodyPr>
            <a:normAutofit/>
          </a:bodyPr>
          <a:lstStyle/>
          <a:p>
            <a:pPr lvl="0"/>
            <a:r>
              <a:rPr lang="ru-RU" sz="1700" dirty="0" smtClean="0"/>
              <a:t>осознанность (понимание объяснений учителя);</a:t>
            </a:r>
          </a:p>
          <a:p>
            <a:pPr lvl="0"/>
            <a:r>
              <a:rPr lang="ru-RU" sz="1700" dirty="0" smtClean="0"/>
              <a:t>организованность;</a:t>
            </a:r>
          </a:p>
          <a:p>
            <a:pPr lvl="0"/>
            <a:r>
              <a:rPr lang="ru-RU" sz="1700" dirty="0" smtClean="0"/>
              <a:t>самостоятельность;</a:t>
            </a:r>
          </a:p>
          <a:p>
            <a:pPr lvl="0"/>
            <a:r>
              <a:rPr lang="ru-RU" sz="1700" dirty="0" smtClean="0"/>
              <a:t>самоконтроль;</a:t>
            </a:r>
          </a:p>
          <a:p>
            <a:pPr lvl="0"/>
            <a:r>
              <a:rPr lang="ru-RU" sz="1700" dirty="0" smtClean="0"/>
              <a:t>работоспособность;</a:t>
            </a:r>
          </a:p>
          <a:p>
            <a:pPr lvl="0"/>
            <a:r>
              <a:rPr lang="ru-RU" sz="1700" dirty="0" smtClean="0"/>
              <a:t>прочность усвоения учебного материала.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995936" y="2780928"/>
            <a:ext cx="4680520" cy="334523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понимание обращённой речи;</a:t>
            </a:r>
          </a:p>
          <a:p>
            <a:pPr lvl="0"/>
            <a:r>
              <a:rPr lang="ru-RU" dirty="0" smtClean="0"/>
              <a:t>звукопроизношение;</a:t>
            </a:r>
          </a:p>
          <a:p>
            <a:pPr lvl="0"/>
            <a:r>
              <a:rPr lang="ru-RU" dirty="0" smtClean="0"/>
              <a:t>развитие фонематического слуха и восприятия;</a:t>
            </a:r>
          </a:p>
          <a:p>
            <a:pPr lvl="0"/>
            <a:r>
              <a:rPr lang="ru-RU" dirty="0" smtClean="0"/>
              <a:t>правильное употребление лексики по изученным темам;</a:t>
            </a:r>
          </a:p>
          <a:p>
            <a:pPr lvl="0"/>
            <a:r>
              <a:rPr lang="ru-RU" dirty="0" smtClean="0"/>
              <a:t>правильное построение предложений всех изученных конструкций;</a:t>
            </a:r>
          </a:p>
          <a:p>
            <a:pPr lvl="0"/>
            <a:r>
              <a:rPr lang="ru-RU" dirty="0" smtClean="0"/>
              <a:t>овладение навыками чтения (способ чтения, правильность, выразительность, осознанность, </a:t>
            </a:r>
            <a:r>
              <a:rPr lang="ru-RU" dirty="0" err="1" smtClean="0"/>
              <a:t>орфоэпичность</a:t>
            </a:r>
            <a:r>
              <a:rPr lang="ru-RU" dirty="0" smtClean="0"/>
              <a:t>) в соответствии с требованиями программы;</a:t>
            </a:r>
          </a:p>
          <a:p>
            <a:pPr lvl="0"/>
            <a:r>
              <a:rPr lang="ru-RU" dirty="0" smtClean="0"/>
              <a:t>овладение навыками орфографического письма;</a:t>
            </a:r>
          </a:p>
          <a:p>
            <a:r>
              <a:rPr lang="ru-RU" dirty="0" smtClean="0"/>
              <a:t>уровень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самостоятельной связной устной и письменной речи (пересказ, устное связное высказывание).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z="1300" dirty="0" smtClean="0"/>
              <a:t>Формирование</a:t>
            </a:r>
            <a:r>
              <a:rPr lang="ru-RU" dirty="0" smtClean="0"/>
              <a:t> </a:t>
            </a:r>
            <a:r>
              <a:rPr lang="ru-RU" sz="1300" dirty="0" smtClean="0"/>
              <a:t>универсальных учебных действий  в процессе обучения в 1 классе.</a:t>
            </a:r>
            <a:endParaRPr lang="ru-RU" sz="1300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539552" y="692696"/>
          <a:ext cx="8147248" cy="59443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232248"/>
                <a:gridCol w="1800200"/>
                <a:gridCol w="2160240"/>
                <a:gridCol w="1954560"/>
              </a:tblGrid>
              <a:tr h="228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/>
                        <a:t>Личностные УУД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err="1"/>
                        <a:t>Метапредметные</a:t>
                      </a:r>
                      <a:r>
                        <a:rPr lang="ru-RU" sz="1100" dirty="0"/>
                        <a:t> УУД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8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/>
                        <a:t>Познавательные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kern="100" dirty="0"/>
                        <a:t>Регулятивные</a:t>
                      </a:r>
                      <a:endParaRPr lang="ru-RU" sz="1200" kern="100" dirty="0"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/>
                        <a:t>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87711"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b="0" u="sng" kern="1200" dirty="0" smtClean="0"/>
                        <a:t>внутренняя позиции </a:t>
                      </a:r>
                      <a:r>
                        <a:rPr lang="ru-RU" sz="1100" kern="1200" dirty="0" smtClean="0"/>
                        <a:t>школьника на основе положительного отношения к школе;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b="0" u="sng" kern="1200" dirty="0" smtClean="0"/>
                        <a:t>принятие образа </a:t>
                      </a:r>
                      <a:r>
                        <a:rPr lang="ru-RU" sz="1100" kern="1200" dirty="0" smtClean="0"/>
                        <a:t>«хорошего ученика»;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b="0" u="sng" kern="1200" dirty="0" smtClean="0"/>
                        <a:t>положительная мотивация </a:t>
                      </a:r>
                      <a:r>
                        <a:rPr lang="ru-RU" sz="1100" kern="1200" dirty="0" smtClean="0"/>
                        <a:t>и познавательный интерес к изучению курсов лингвистического цикла, математики, технологии, физической культуры, музыки; изобразительной деятельности;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самооценка </a:t>
                      </a:r>
                      <a:r>
                        <a:rPr lang="ru-RU" sz="1100" kern="1200" dirty="0" smtClean="0"/>
                        <a:t>на основе критериев успешности учебной деятельности;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следование в</a:t>
                      </a:r>
                      <a:r>
                        <a:rPr lang="ru-RU" sz="1100" kern="1200" dirty="0" smtClean="0"/>
                        <a:t> поведении социальным нормам;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начальные навыки адаптации </a:t>
                      </a:r>
                      <a:r>
                        <a:rPr lang="ru-RU" sz="1100" kern="1200" dirty="0" smtClean="0"/>
                        <a:t>в динамично изменяющемся  мире;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уважительное отношение </a:t>
                      </a:r>
                      <a:r>
                        <a:rPr lang="ru-RU" sz="1100" kern="1200" dirty="0" smtClean="0"/>
                        <a:t>к иному мнению, истории и культуре других народов;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начальные навыки сотрудничества </a:t>
                      </a:r>
                      <a:r>
                        <a:rPr lang="ru-RU" sz="1100" kern="1200" dirty="0" smtClean="0"/>
                        <a:t>в разных ситуациях;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u="sng" kern="1200" dirty="0" smtClean="0"/>
                        <a:t>этические чувства</a:t>
                      </a:r>
                      <a:r>
                        <a:rPr lang="ru-RU" sz="1100" kern="1200" dirty="0" smtClean="0"/>
                        <a:t>, прежде всего доброжелательность и эмоционально-нравственная отзывчивость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начало формирования навыка поиска необходимой информации для выполнения учебных заданий (в справочных материалах учебника)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использовать знаково-символические средства, в том числе модели, схемы для решения языковых  задач;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находить, характеризовать, сравнивать, классифицировать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 осуществлять синтез как составление целого из частей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начальные навыки умения формулировать и удерживать учебную задачу;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следовать при выполнении заданий инструкциям учителя, описывающим стандартные действия;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учится применять установленные правила в планировании способа решения;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выполнять учебные действия в </a:t>
                      </a:r>
                      <a:r>
                        <a:rPr lang="ru-RU" sz="1100" kern="1200" dirty="0" err="1" smtClean="0"/>
                        <a:t>громкоречевой</a:t>
                      </a:r>
                      <a:r>
                        <a:rPr lang="ru-RU" sz="1100" kern="1200" dirty="0" smtClean="0"/>
                        <a:t> и умственной формах;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использовать речь для регуляции своего действия;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предвосхищать результаты;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сличать способ действия и его результат с заданным эталоном с целью обнаружения отклонений и отличий от эталона;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адекватно воспринимать предложения учителей, родителей и других людей по исправлению допущенных ошибок;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выделять и формулировать то, что уже усвоено и что еще нужно усвоить.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10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ставить вопросы;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обращаться за помощью;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формулировать свои затруднения;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предлагать помощь и сотрудничество;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оказывать в сотрудничестве взаимопомощь;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договариваться о распределении функций и ролей в совместной деятельности;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строить понятные для партнёра высказывания;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слушать собеседника;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учитывать разные мнения при работе в паре;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договариваться и приходить к общему решению;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формулировать собственное мнение и позицию;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осуществлять взаимный контроль;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/>
                        <a:t>адекватно оценивать собственное поведение и поведение окружающих.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3204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Результаты освоения  основной образовательной программы 1 класса.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764705"/>
            <a:ext cx="4040188" cy="28803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500" dirty="0" smtClean="0"/>
              <a:t>Личностные</a:t>
            </a:r>
            <a:r>
              <a:rPr lang="ru-RU" sz="1600" dirty="0" smtClean="0"/>
              <a:t> результаты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764704"/>
            <a:ext cx="4041775" cy="28803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400" dirty="0" err="1" smtClean="0"/>
              <a:t>Метапредметные</a:t>
            </a:r>
            <a:r>
              <a:rPr lang="ru-RU" sz="1400" dirty="0" smtClean="0"/>
              <a:t> результаты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5536" y="1124744"/>
            <a:ext cx="3528392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dirty="0" smtClean="0"/>
              <a:t>1.</a:t>
            </a:r>
            <a:r>
              <a:rPr lang="ru-RU" sz="1200" b="1" dirty="0" smtClean="0"/>
              <a:t>Формирование </a:t>
            </a:r>
            <a:r>
              <a:rPr lang="ru-RU" sz="1200" dirty="0" smtClean="0"/>
              <a:t>целостного, социально ориентированного взгляда на мир.</a:t>
            </a:r>
          </a:p>
          <a:p>
            <a:pPr>
              <a:buNone/>
            </a:pPr>
            <a:r>
              <a:rPr lang="ru-RU" sz="1200" dirty="0" smtClean="0"/>
              <a:t>2.</a:t>
            </a:r>
            <a:r>
              <a:rPr lang="ru-RU" sz="1200" b="1" dirty="0" smtClean="0"/>
              <a:t>Формирование </a:t>
            </a:r>
            <a:r>
              <a:rPr lang="ru-RU" sz="1200" dirty="0" smtClean="0"/>
              <a:t>уважительного отношения к иному мнению.</a:t>
            </a:r>
          </a:p>
          <a:p>
            <a:pPr>
              <a:buNone/>
            </a:pPr>
            <a:r>
              <a:rPr lang="ru-RU" sz="1200" b="1" dirty="0" smtClean="0"/>
              <a:t>3.Принятие и освоение </a:t>
            </a:r>
            <a:r>
              <a:rPr lang="ru-RU" sz="1200" dirty="0" smtClean="0"/>
              <a:t>социальной роли обучающегося, развитие мотивов учебной деятельности и формирование личностного смысла учения.</a:t>
            </a:r>
          </a:p>
          <a:p>
            <a:pPr>
              <a:buNone/>
            </a:pPr>
            <a:r>
              <a:rPr lang="ru-RU" sz="1200" dirty="0" smtClean="0"/>
              <a:t>4.</a:t>
            </a:r>
            <a:r>
              <a:rPr lang="ru-RU" sz="1200" b="1" dirty="0" smtClean="0"/>
              <a:t>Развитие </a:t>
            </a:r>
            <a:r>
              <a:rPr lang="ru-RU" sz="1200" dirty="0" smtClean="0"/>
              <a:t>самостоятельности и личной ответственности за свои поступки, в том числе в информационной деятельности, на основе представлений о нравственных нормах.</a:t>
            </a:r>
          </a:p>
          <a:p>
            <a:pPr>
              <a:buNone/>
            </a:pPr>
            <a:r>
              <a:rPr lang="ru-RU" sz="1200" dirty="0" smtClean="0"/>
              <a:t>5.</a:t>
            </a:r>
            <a:r>
              <a:rPr lang="ru-RU" sz="1200" b="1" dirty="0" smtClean="0"/>
              <a:t>Развитие </a:t>
            </a:r>
            <a:r>
              <a:rPr lang="ru-RU" sz="1200" dirty="0" smtClean="0"/>
              <a:t>этических чувств, доброжелательности и эмоционально-нравственной отзывчивости, понимания и сопереживания чувствам других людей.</a:t>
            </a:r>
          </a:p>
          <a:p>
            <a:pPr>
              <a:buNone/>
            </a:pPr>
            <a:r>
              <a:rPr lang="ru-RU" sz="1200" dirty="0" smtClean="0"/>
              <a:t>6.</a:t>
            </a:r>
            <a:r>
              <a:rPr lang="ru-RU" sz="1200" b="1" dirty="0" smtClean="0"/>
              <a:t>Развитие</a:t>
            </a:r>
            <a:r>
              <a:rPr lang="ru-RU" sz="1200" dirty="0" smtClean="0"/>
              <a:t> навыков сотрудничества со взрослыми и сверстниками в различных социальных ситуациях.</a:t>
            </a:r>
          </a:p>
          <a:p>
            <a:pPr>
              <a:buNone/>
            </a:pPr>
            <a:r>
              <a:rPr lang="ru-RU" sz="1200" dirty="0" smtClean="0"/>
              <a:t>7.</a:t>
            </a:r>
            <a:r>
              <a:rPr lang="ru-RU" sz="1200" b="1" dirty="0" smtClean="0"/>
              <a:t>Формирование </a:t>
            </a:r>
            <a:r>
              <a:rPr lang="ru-RU" sz="1200" dirty="0" smtClean="0"/>
              <a:t>установки на безопасный, здоровый образ жизни, мотивации к творческому труду, к работе на результат, бережному отношению к материальным и духовным ценностям.</a:t>
            </a:r>
          </a:p>
          <a:p>
            <a:endParaRPr lang="ru-RU" sz="1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923928" y="1052736"/>
            <a:ext cx="5040560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050" dirty="0" smtClean="0"/>
              <a:t>1</a:t>
            </a:r>
            <a:r>
              <a:rPr lang="ru-RU" sz="1200" dirty="0" smtClean="0"/>
              <a:t>. </a:t>
            </a:r>
            <a:r>
              <a:rPr lang="ru-RU" sz="1200" b="1" dirty="0" smtClean="0"/>
              <a:t>Овладени</a:t>
            </a:r>
            <a:r>
              <a:rPr lang="ru-RU" sz="1200" dirty="0" smtClean="0"/>
              <a:t>е способностью принимать и сохранять цели и задачи учебной деятельности, поиска средств её осуществления.</a:t>
            </a:r>
          </a:p>
          <a:p>
            <a:pPr>
              <a:buNone/>
            </a:pPr>
            <a:r>
              <a:rPr lang="ru-RU" sz="1200" dirty="0" smtClean="0"/>
              <a:t>2.</a:t>
            </a:r>
            <a:r>
              <a:rPr lang="ru-RU" sz="1200" b="1" dirty="0" smtClean="0"/>
              <a:t>Формирование</a:t>
            </a:r>
            <a:r>
              <a:rPr lang="ru-RU" sz="1200" dirty="0" smtClean="0"/>
              <a:t> умения планировать, контролировать и оценивать учебные действия в соответствии с поставленной задачей и условиями её реализации, определять наиболее эффективные способы достижения результата.</a:t>
            </a:r>
          </a:p>
          <a:p>
            <a:pPr>
              <a:buNone/>
            </a:pPr>
            <a:r>
              <a:rPr lang="ru-RU" sz="1200" dirty="0" smtClean="0"/>
              <a:t>3.</a:t>
            </a:r>
            <a:r>
              <a:rPr lang="ru-RU" sz="1200" b="1" dirty="0" smtClean="0"/>
              <a:t>Использование</a:t>
            </a:r>
            <a:r>
              <a:rPr lang="ru-RU" sz="1200" dirty="0" smtClean="0"/>
              <a:t> знаково-символических средств предоставления информации.</a:t>
            </a:r>
          </a:p>
          <a:p>
            <a:pPr>
              <a:buNone/>
            </a:pPr>
            <a:r>
              <a:rPr lang="ru-RU" sz="1200" b="1" dirty="0" smtClean="0"/>
              <a:t>4.Активное использование </a:t>
            </a:r>
            <a:r>
              <a:rPr lang="ru-RU" sz="1200" dirty="0" smtClean="0"/>
              <a:t>речевых средств и для решения коммуникативных и познавательных задач.</a:t>
            </a:r>
          </a:p>
          <a:p>
            <a:pPr>
              <a:buNone/>
            </a:pPr>
            <a:r>
              <a:rPr lang="ru-RU" sz="1200" b="1" dirty="0" smtClean="0"/>
              <a:t>5.Использование различных </a:t>
            </a:r>
            <a:r>
              <a:rPr lang="ru-RU" sz="1200" dirty="0" smtClean="0"/>
              <a:t>способов поиска, сбора, обработки, анализа, организации, передачи информации.</a:t>
            </a:r>
          </a:p>
          <a:p>
            <a:pPr>
              <a:buNone/>
            </a:pPr>
            <a:r>
              <a:rPr lang="ru-RU" sz="1200" dirty="0" smtClean="0"/>
              <a:t>6.</a:t>
            </a:r>
            <a:r>
              <a:rPr lang="ru-RU" sz="1200" b="1" dirty="0" smtClean="0"/>
              <a:t>Овладение </a:t>
            </a:r>
            <a:r>
              <a:rPr lang="ru-RU" sz="1200" dirty="0" smtClean="0"/>
              <a:t>логическими действиями сравнения, анализа, синтеза, обобщения, классификации по родовидовым признакам, установления аналогий и причинно-следственных связей, построения рассуждений, отнесения к известным понятиям.</a:t>
            </a:r>
          </a:p>
          <a:p>
            <a:pPr>
              <a:buNone/>
            </a:pPr>
            <a:r>
              <a:rPr lang="ru-RU" sz="1200" dirty="0" smtClean="0"/>
              <a:t>7.</a:t>
            </a:r>
            <a:r>
              <a:rPr lang="ru-RU" sz="1200" b="1" dirty="0" smtClean="0"/>
              <a:t>Готовность</a:t>
            </a:r>
            <a:r>
              <a:rPr lang="ru-RU" sz="1200" dirty="0" smtClean="0"/>
              <a:t> слушать собеседника и вести диалог, признавать возможность существования различных точек зрения и права каждого иметь свою, излагать своё мнение и аргументировать свою точку зрения и оценки событий.</a:t>
            </a:r>
          </a:p>
          <a:p>
            <a:pPr>
              <a:buNone/>
            </a:pPr>
            <a:r>
              <a:rPr lang="ru-RU" sz="1200" b="1" dirty="0" smtClean="0"/>
              <a:t>8.Определение о</a:t>
            </a:r>
            <a:r>
              <a:rPr lang="ru-RU" sz="1200" dirty="0" smtClean="0"/>
              <a:t>бщей цели и путей её достижения; умение договариваться о распределении функций и ролей в совместной деятельности; осуществлять взаимный контроль в совместной деятельности, адекватно оценивать собственное поведение и поведение окружающих.</a:t>
            </a:r>
          </a:p>
          <a:p>
            <a:pPr>
              <a:buNone/>
            </a:pPr>
            <a:r>
              <a:rPr lang="ru-RU" sz="1200" dirty="0" smtClean="0"/>
              <a:t>9.</a:t>
            </a:r>
            <a:r>
              <a:rPr lang="ru-RU" sz="1200" b="1" dirty="0" smtClean="0"/>
              <a:t>Готовность </a:t>
            </a:r>
            <a:r>
              <a:rPr lang="ru-RU" sz="1200" dirty="0" smtClean="0"/>
              <a:t>конструктивно разрешать конфликты посредством учёта интересов сторон и сотрудничества.</a:t>
            </a:r>
          </a:p>
          <a:p>
            <a:pPr algn="just"/>
            <a:endParaRPr lang="ru-RU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Таким образом, в процессе </a:t>
            </a:r>
            <a:r>
              <a:rPr lang="ru-RU" dirty="0" smtClean="0"/>
              <a:t>освоения основной образовательной программы происходит </a:t>
            </a:r>
            <a:r>
              <a:rPr lang="ru-RU" dirty="0" smtClean="0"/>
              <a:t>взаимодействие деятельности и межличностного общения ребёнка, которое формирует определённый взгляд на мир (внутреннюю позицию</a:t>
            </a:r>
            <a:r>
              <a:rPr lang="ru-RU" dirty="0" smtClean="0"/>
              <a:t>).</a:t>
            </a:r>
            <a:endParaRPr lang="ru-RU" dirty="0" smtClean="0"/>
          </a:p>
          <a:p>
            <a:r>
              <a:rPr lang="ru-RU" dirty="0" smtClean="0"/>
              <a:t> «</a:t>
            </a:r>
            <a:r>
              <a:rPr lang="ru-RU" b="1" dirty="0" smtClean="0"/>
              <a:t>Внутренняя позиция</a:t>
            </a:r>
            <a:r>
              <a:rPr lang="ru-RU" dirty="0" smtClean="0"/>
              <a:t>» отражает «новый уровень самосознания, образующийся в результате того, что внешние воздействия, преломляясь через структуру ранее сложившихся у ребенка психологических особенностей, как-то им обобщаются и складываются в особое центральное личностное новообразование, характеризующее личность ребенка в целом. Именно оно и определяет поведение и деятельность ребенка и всю систему его отношений к действительности, к самому себе и к окружающим людям» (</a:t>
            </a:r>
            <a:r>
              <a:rPr lang="ru-RU" i="1" dirty="0" smtClean="0"/>
              <a:t>Л.И. </a:t>
            </a:r>
            <a:r>
              <a:rPr lang="ru-RU" i="1" dirty="0" err="1" smtClean="0"/>
              <a:t>Божович</a:t>
            </a:r>
            <a:r>
              <a:rPr lang="ru-RU" i="1" dirty="0" smtClean="0"/>
              <a:t>, А.В. </a:t>
            </a:r>
            <a:r>
              <a:rPr lang="ru-RU" i="1" dirty="0" err="1" smtClean="0"/>
              <a:t>Благонадежина</a:t>
            </a:r>
            <a:r>
              <a:rPr lang="ru-RU" i="1" dirty="0" smtClean="0"/>
              <a:t>, </a:t>
            </a:r>
            <a:r>
              <a:rPr lang="ru-RU" dirty="0" smtClean="0"/>
              <a:t>1972, с. 75).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18002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211</TotalTime>
  <Words>949</Words>
  <Application>Microsoft Office PowerPoint</Application>
  <PresentationFormat>Экран (4:3)</PresentationFormat>
  <Paragraphs>110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 Развитие личности обучающихся на основе освоения универсальных учебных действий в 1 классе речевой школы. </vt:lpstr>
      <vt:lpstr>Личность (Л.И. Божович)</vt:lpstr>
      <vt:lpstr>Психолого – педагогическое сопровождение обучающихся</vt:lpstr>
      <vt:lpstr>Виды деятельности обучающихся во время урока</vt:lpstr>
      <vt:lpstr>   Критерии оценки достижений обучающихся: общего развития            речевых умений           обученности по предметам   </vt:lpstr>
      <vt:lpstr>Формирование универсальных учебных действий  в процессе обучения в 1 классе.</vt:lpstr>
      <vt:lpstr>Результаты освоения  основной образовательной программы 1 класса.</vt:lpstr>
      <vt:lpstr>Выводы: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О.О. Устьянцева СКОШИ № 56 г. Екатеринбург Развитие личности обучающихся на основе освоения универсальных учебных действий в 1 классе речевой школы. </dc:title>
  <dc:creator>Olya</dc:creator>
  <cp:lastModifiedBy>Olya</cp:lastModifiedBy>
  <cp:revision>29</cp:revision>
  <dcterms:created xsi:type="dcterms:W3CDTF">2014-03-26T15:02:15Z</dcterms:created>
  <dcterms:modified xsi:type="dcterms:W3CDTF">2014-03-27T02:31:01Z</dcterms:modified>
</cp:coreProperties>
</file>